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3" r:id="rId6"/>
    <p:sldId id="296" r:id="rId7"/>
    <p:sldId id="272" r:id="rId8"/>
    <p:sldId id="301" r:id="rId9"/>
    <p:sldId id="285" r:id="rId10"/>
    <p:sldId id="286" r:id="rId11"/>
    <p:sldId id="300" r:id="rId12"/>
    <p:sldId id="283" r:id="rId13"/>
    <p:sldId id="297" r:id="rId14"/>
    <p:sldId id="298" r:id="rId15"/>
    <p:sldId id="299" r:id="rId16"/>
    <p:sldId id="294" r:id="rId17"/>
    <p:sldId id="29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354EA-4935-438E-BC11-8BD2C29EDFE7}" v="6" dt="2026-04-28T07:33:57.830"/>
    <p1510:client id="{73283AD4-482E-4118-A1BD-DEC6565F7A27}" v="46" dt="2026-04-27T17:28:24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1116" autoAdjust="0"/>
  </p:normalViewPr>
  <p:slideViewPr>
    <p:cSldViewPr snapToGrid="0">
      <p:cViewPr varScale="1">
        <p:scale>
          <a:sx n="82" d="100"/>
          <a:sy n="82" d="100"/>
        </p:scale>
        <p:origin x="249" y="42"/>
      </p:cViewPr>
      <p:guideLst/>
    </p:cSldViewPr>
  </p:slideViewPr>
  <p:notesTextViewPr>
    <p:cViewPr>
      <p:scale>
        <a:sx n="1" d="1"/>
        <a:sy n="1" d="1"/>
      </p:scale>
      <p:origin x="0" y="-20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Barff" userId="f23e2c26-ceb0-44bd-b8b8-878c498f7adf" providerId="ADAL" clId="{D37C01E7-E1BE-46EC-902A-CD7A16AADEB4}"/>
    <pc:docChg chg="custSel addSld modSld sldOrd">
      <pc:chgData name="Simon Barff" userId="f23e2c26-ceb0-44bd-b8b8-878c498f7adf" providerId="ADAL" clId="{D37C01E7-E1BE-46EC-902A-CD7A16AADEB4}" dt="2026-04-28T07:43:38.338" v="1142" actId="20577"/>
      <pc:docMkLst>
        <pc:docMk/>
      </pc:docMkLst>
      <pc:sldChg chg="ord">
        <pc:chgData name="Simon Barff" userId="f23e2c26-ceb0-44bd-b8b8-878c498f7adf" providerId="ADAL" clId="{D37C01E7-E1BE-46EC-902A-CD7A16AADEB4}" dt="2026-04-28T07:34:25.079" v="315"/>
        <pc:sldMkLst>
          <pc:docMk/>
          <pc:sldMk cId="2516209598" sldId="272"/>
        </pc:sldMkLst>
      </pc:sldChg>
      <pc:sldChg chg="modSp mod modNotesTx">
        <pc:chgData name="Simon Barff" userId="f23e2c26-ceb0-44bd-b8b8-878c498f7adf" providerId="ADAL" clId="{D37C01E7-E1BE-46EC-902A-CD7A16AADEB4}" dt="2026-04-28T07:38:02.893" v="785" actId="6549"/>
        <pc:sldMkLst>
          <pc:docMk/>
          <pc:sldMk cId="3601348108" sldId="285"/>
        </pc:sldMkLst>
        <pc:picChg chg="mod">
          <ac:chgData name="Simon Barff" userId="f23e2c26-ceb0-44bd-b8b8-878c498f7adf" providerId="ADAL" clId="{D37C01E7-E1BE-46EC-902A-CD7A16AADEB4}" dt="2026-04-28T07:30:21.400" v="296" actId="29295"/>
          <ac:picMkLst>
            <pc:docMk/>
            <pc:sldMk cId="3601348108" sldId="285"/>
            <ac:picMk id="15" creationId="{2B8C2284-32B1-354E-E0A3-C54BDCFC1A83}"/>
          </ac:picMkLst>
        </pc:picChg>
        <pc:picChg chg="mod">
          <ac:chgData name="Simon Barff" userId="f23e2c26-ceb0-44bd-b8b8-878c498f7adf" providerId="ADAL" clId="{D37C01E7-E1BE-46EC-902A-CD7A16AADEB4}" dt="2026-04-28T07:30:13.440" v="295" actId="29295"/>
          <ac:picMkLst>
            <pc:docMk/>
            <pc:sldMk cId="3601348108" sldId="285"/>
            <ac:picMk id="17" creationId="{6D397DD5-D31C-6838-3376-52CC1A75939B}"/>
          </ac:picMkLst>
        </pc:picChg>
      </pc:sldChg>
      <pc:sldChg chg="modNotesTx">
        <pc:chgData name="Simon Barff" userId="f23e2c26-ceb0-44bd-b8b8-878c498f7adf" providerId="ADAL" clId="{D37C01E7-E1BE-46EC-902A-CD7A16AADEB4}" dt="2026-04-28T07:43:38.338" v="1142" actId="20577"/>
        <pc:sldMkLst>
          <pc:docMk/>
          <pc:sldMk cId="2569457392" sldId="286"/>
        </pc:sldMkLst>
      </pc:sldChg>
      <pc:sldChg chg="addSp delSp modSp mod">
        <pc:chgData name="Simon Barff" userId="f23e2c26-ceb0-44bd-b8b8-878c498f7adf" providerId="ADAL" clId="{D37C01E7-E1BE-46EC-902A-CD7A16AADEB4}" dt="2026-04-28T07:35:08.416" v="324" actId="29295"/>
        <pc:sldMkLst>
          <pc:docMk/>
          <pc:sldMk cId="1828162900" sldId="293"/>
        </pc:sldMkLst>
        <pc:spChg chg="mod">
          <ac:chgData name="Simon Barff" userId="f23e2c26-ceb0-44bd-b8b8-878c498f7adf" providerId="ADAL" clId="{D37C01E7-E1BE-46EC-902A-CD7A16AADEB4}" dt="2026-04-28T07:24:39.845" v="123" actId="1076"/>
          <ac:spMkLst>
            <pc:docMk/>
            <pc:sldMk cId="1828162900" sldId="293"/>
            <ac:spMk id="10" creationId="{680BA7A9-C359-8ED8-DE59-6C7BAFBFF274}"/>
          </ac:spMkLst>
        </pc:spChg>
        <pc:picChg chg="add mod">
          <ac:chgData name="Simon Barff" userId="f23e2c26-ceb0-44bd-b8b8-878c498f7adf" providerId="ADAL" clId="{D37C01E7-E1BE-46EC-902A-CD7A16AADEB4}" dt="2026-04-28T07:34:56.972" v="322" actId="1076"/>
          <ac:picMkLst>
            <pc:docMk/>
            <pc:sldMk cId="1828162900" sldId="293"/>
            <ac:picMk id="7" creationId="{F3FE5E93-50AF-4FFB-5D11-01FD0085CCA2}"/>
          </ac:picMkLst>
        </pc:picChg>
        <pc:picChg chg="del">
          <ac:chgData name="Simon Barff" userId="f23e2c26-ceb0-44bd-b8b8-878c498f7adf" providerId="ADAL" clId="{D37C01E7-E1BE-46EC-902A-CD7A16AADEB4}" dt="2026-04-28T06:56:13.208" v="2" actId="478"/>
          <ac:picMkLst>
            <pc:docMk/>
            <pc:sldMk cId="1828162900" sldId="293"/>
            <ac:picMk id="8" creationId="{F2A40119-7B76-9277-DF95-19C7FA002C4F}"/>
          </ac:picMkLst>
        </pc:picChg>
        <pc:picChg chg="add mod">
          <ac:chgData name="Simon Barff" userId="f23e2c26-ceb0-44bd-b8b8-878c498f7adf" providerId="ADAL" clId="{D37C01E7-E1BE-46EC-902A-CD7A16AADEB4}" dt="2026-04-28T07:34:54.030" v="321" actId="1076"/>
          <ac:picMkLst>
            <pc:docMk/>
            <pc:sldMk cId="1828162900" sldId="293"/>
            <ac:picMk id="11" creationId="{DF3206F4-AD31-4880-1BB6-968F99EA49F9}"/>
          </ac:picMkLst>
        </pc:picChg>
        <pc:picChg chg="del">
          <ac:chgData name="Simon Barff" userId="f23e2c26-ceb0-44bd-b8b8-878c498f7adf" providerId="ADAL" clId="{D37C01E7-E1BE-46EC-902A-CD7A16AADEB4}" dt="2026-04-28T07:12:32.766" v="48" actId="478"/>
          <ac:picMkLst>
            <pc:docMk/>
            <pc:sldMk cId="1828162900" sldId="293"/>
            <ac:picMk id="13" creationId="{16C77356-4E2D-1D69-0891-33753179F0DD}"/>
          </ac:picMkLst>
        </pc:picChg>
        <pc:picChg chg="mod">
          <ac:chgData name="Simon Barff" userId="f23e2c26-ceb0-44bd-b8b8-878c498f7adf" providerId="ADAL" clId="{D37C01E7-E1BE-46EC-902A-CD7A16AADEB4}" dt="2026-04-28T07:35:08.416" v="324" actId="29295"/>
          <ac:picMkLst>
            <pc:docMk/>
            <pc:sldMk cId="1828162900" sldId="293"/>
            <ac:picMk id="14" creationId="{4007F1B8-A432-4EEC-157B-8772CB106997}"/>
          </ac:picMkLst>
        </pc:picChg>
        <pc:picChg chg="add mod">
          <ac:chgData name="Simon Barff" userId="f23e2c26-ceb0-44bd-b8b8-878c498f7adf" providerId="ADAL" clId="{D37C01E7-E1BE-46EC-902A-CD7A16AADEB4}" dt="2026-04-28T07:34:51.856" v="320" actId="1076"/>
          <ac:picMkLst>
            <pc:docMk/>
            <pc:sldMk cId="1828162900" sldId="293"/>
            <ac:picMk id="15" creationId="{D5F73388-E246-D274-1421-6F5128E648AF}"/>
          </ac:picMkLst>
        </pc:picChg>
        <pc:picChg chg="mod">
          <ac:chgData name="Simon Barff" userId="f23e2c26-ceb0-44bd-b8b8-878c498f7adf" providerId="ADAL" clId="{D37C01E7-E1BE-46EC-902A-CD7A16AADEB4}" dt="2026-04-28T07:34:58.703" v="323" actId="1076"/>
          <ac:picMkLst>
            <pc:docMk/>
            <pc:sldMk cId="1828162900" sldId="293"/>
            <ac:picMk id="16" creationId="{FDB37DAC-A63B-4907-7EB0-A8C8D1BB2723}"/>
          </ac:picMkLst>
        </pc:picChg>
        <pc:picChg chg="mod">
          <ac:chgData name="Simon Barff" userId="f23e2c26-ceb0-44bd-b8b8-878c498f7adf" providerId="ADAL" clId="{D37C01E7-E1BE-46EC-902A-CD7A16AADEB4}" dt="2026-04-28T07:34:48.138" v="318" actId="1076"/>
          <ac:picMkLst>
            <pc:docMk/>
            <pc:sldMk cId="1828162900" sldId="293"/>
            <ac:picMk id="18" creationId="{A51CF46F-248F-E89A-096E-48AF0A37EFA5}"/>
          </ac:picMkLst>
        </pc:picChg>
      </pc:sldChg>
      <pc:sldChg chg="modNotesTx">
        <pc:chgData name="Simon Barff" userId="f23e2c26-ceb0-44bd-b8b8-878c498f7adf" providerId="ADAL" clId="{D37C01E7-E1BE-46EC-902A-CD7A16AADEB4}" dt="2026-04-28T07:27:01.147" v="294" actId="20577"/>
        <pc:sldMkLst>
          <pc:docMk/>
          <pc:sldMk cId="1313807485" sldId="296"/>
        </pc:sldMkLst>
      </pc:sldChg>
      <pc:sldChg chg="addSp delSp modSp add mod ord delAnim modAnim">
        <pc:chgData name="Simon Barff" userId="f23e2c26-ceb0-44bd-b8b8-878c498f7adf" providerId="ADAL" clId="{D37C01E7-E1BE-46EC-902A-CD7A16AADEB4}" dt="2026-04-28T07:33:57.830" v="313"/>
        <pc:sldMkLst>
          <pc:docMk/>
          <pc:sldMk cId="4068301431" sldId="301"/>
        </pc:sldMkLst>
        <pc:spChg chg="mod">
          <ac:chgData name="Simon Barff" userId="f23e2c26-ceb0-44bd-b8b8-878c498f7adf" providerId="ADAL" clId="{D37C01E7-E1BE-46EC-902A-CD7A16AADEB4}" dt="2026-04-28T07:21:03.930" v="95" actId="14100"/>
          <ac:spMkLst>
            <pc:docMk/>
            <pc:sldMk cId="4068301431" sldId="301"/>
            <ac:spMk id="10" creationId="{E8FB0770-F47F-260F-03A3-41FDA2DF270D}"/>
          </ac:spMkLst>
        </pc:spChg>
        <pc:picChg chg="del mod">
          <ac:chgData name="Simon Barff" userId="f23e2c26-ceb0-44bd-b8b8-878c498f7adf" providerId="ADAL" clId="{D37C01E7-E1BE-46EC-902A-CD7A16AADEB4}" dt="2026-04-28T06:58:49.131" v="9" actId="478"/>
          <ac:picMkLst>
            <pc:docMk/>
            <pc:sldMk cId="4068301431" sldId="301"/>
            <ac:picMk id="7" creationId="{93088FA0-7FA1-2352-E553-D022EE644575}"/>
          </ac:picMkLst>
        </pc:picChg>
        <pc:picChg chg="add mod">
          <ac:chgData name="Simon Barff" userId="f23e2c26-ceb0-44bd-b8b8-878c498f7adf" providerId="ADAL" clId="{D37C01E7-E1BE-46EC-902A-CD7A16AADEB4}" dt="2026-04-28T07:33:19.830" v="304" actId="14100"/>
          <ac:picMkLst>
            <pc:docMk/>
            <pc:sldMk cId="4068301431" sldId="301"/>
            <ac:picMk id="8" creationId="{21CC8BF2-B047-24E9-35E6-275E0D5A5AAD}"/>
          </ac:picMkLst>
        </pc:picChg>
        <pc:picChg chg="add mod">
          <ac:chgData name="Simon Barff" userId="f23e2c26-ceb0-44bd-b8b8-878c498f7adf" providerId="ADAL" clId="{D37C01E7-E1BE-46EC-902A-CD7A16AADEB4}" dt="2026-04-28T07:23:42.950" v="113" actId="14100"/>
          <ac:picMkLst>
            <pc:docMk/>
            <pc:sldMk cId="4068301431" sldId="301"/>
            <ac:picMk id="11" creationId="{6DC99628-700B-14B0-FB58-86007223BEB4}"/>
          </ac:picMkLst>
        </pc:picChg>
        <pc:picChg chg="del mod">
          <ac:chgData name="Simon Barff" userId="f23e2c26-ceb0-44bd-b8b8-878c498f7adf" providerId="ADAL" clId="{D37C01E7-E1BE-46EC-902A-CD7A16AADEB4}" dt="2026-04-28T06:58:45.286" v="5" actId="478"/>
          <ac:picMkLst>
            <pc:docMk/>
            <pc:sldMk cId="4068301431" sldId="301"/>
            <ac:picMk id="13" creationId="{1919C77A-AC6F-D95E-BEA5-46EFA223E815}"/>
          </ac:picMkLst>
        </pc:picChg>
        <pc:picChg chg="del mod">
          <ac:chgData name="Simon Barff" userId="f23e2c26-ceb0-44bd-b8b8-878c498f7adf" providerId="ADAL" clId="{D37C01E7-E1BE-46EC-902A-CD7A16AADEB4}" dt="2026-04-28T07:19:36.697" v="60" actId="478"/>
          <ac:picMkLst>
            <pc:docMk/>
            <pc:sldMk cId="4068301431" sldId="301"/>
            <ac:picMk id="14" creationId="{F4F12D3A-05DC-D9A7-F094-C0945D3FE1C8}"/>
          </ac:picMkLst>
        </pc:picChg>
        <pc:picChg chg="add del mod">
          <ac:chgData name="Simon Barff" userId="f23e2c26-ceb0-44bd-b8b8-878c498f7adf" providerId="ADAL" clId="{D37C01E7-E1BE-46EC-902A-CD7A16AADEB4}" dt="2026-04-28T07:31:27.670" v="297" actId="478"/>
          <ac:picMkLst>
            <pc:docMk/>
            <pc:sldMk cId="4068301431" sldId="301"/>
            <ac:picMk id="15" creationId="{83D148CE-9C83-BCED-3FD6-B3D9174481EF}"/>
          </ac:picMkLst>
        </pc:picChg>
        <pc:picChg chg="del">
          <ac:chgData name="Simon Barff" userId="f23e2c26-ceb0-44bd-b8b8-878c498f7adf" providerId="ADAL" clId="{D37C01E7-E1BE-46EC-902A-CD7A16AADEB4}" dt="2026-04-28T06:58:47.375" v="7" actId="478"/>
          <ac:picMkLst>
            <pc:docMk/>
            <pc:sldMk cId="4068301431" sldId="301"/>
            <ac:picMk id="16" creationId="{ED1B58AF-3216-47BE-FF44-4D36E3E90CB5}"/>
          </ac:picMkLst>
        </pc:picChg>
        <pc:picChg chg="del">
          <ac:chgData name="Simon Barff" userId="f23e2c26-ceb0-44bd-b8b8-878c498f7adf" providerId="ADAL" clId="{D37C01E7-E1BE-46EC-902A-CD7A16AADEB4}" dt="2026-04-28T06:58:45.917" v="6" actId="478"/>
          <ac:picMkLst>
            <pc:docMk/>
            <pc:sldMk cId="4068301431" sldId="301"/>
            <ac:picMk id="18" creationId="{4B3EB295-BAD9-EF54-A2F7-2930A1CE690E}"/>
          </ac:picMkLst>
        </pc:picChg>
        <pc:picChg chg="add mod modCrop">
          <ac:chgData name="Simon Barff" userId="f23e2c26-ceb0-44bd-b8b8-878c498f7adf" providerId="ADAL" clId="{D37C01E7-E1BE-46EC-902A-CD7A16AADEB4}" dt="2026-04-28T07:33:37.123" v="312" actId="14100"/>
          <ac:picMkLst>
            <pc:docMk/>
            <pc:sldMk cId="4068301431" sldId="301"/>
            <ac:picMk id="19" creationId="{47B09B34-B62D-3B40-925B-8F56855459BF}"/>
          </ac:picMkLst>
        </pc:picChg>
        <pc:picChg chg="add mod">
          <ac:chgData name="Simon Barff" userId="f23e2c26-ceb0-44bd-b8b8-878c498f7adf" providerId="ADAL" clId="{D37C01E7-E1BE-46EC-902A-CD7A16AADEB4}" dt="2026-04-28T07:33:31.465" v="310" actId="14100"/>
          <ac:picMkLst>
            <pc:docMk/>
            <pc:sldMk cId="4068301431" sldId="301"/>
            <ac:picMk id="21" creationId="{95F91CE4-51EE-C9E7-05E0-6F7B400330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8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FF217-69D3-4F51-A23F-B6E50571C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59929-A2A0-ACEC-64D1-04B549178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7BCBF-E768-2D9C-570C-0224E8940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Midlands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796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of England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321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London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343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East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602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Scotland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Wales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94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West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715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East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431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Scotland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Wales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207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West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423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 Midlands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608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 Total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4621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E1E10-8D32-7A63-E7AD-811518BE2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26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4713A-97B6-638F-6A8F-99BC8AB7E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B7BF3-DFA9-0893-876C-AF18EC4B3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7F6B2-A582-987C-7D3B-E1A3FBD4C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Midlands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796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of England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321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London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343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East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602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Scotland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Wales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94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West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715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East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431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Scotland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Wales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207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West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423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 Midlands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608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 Total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4621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7BC0F-8E35-7122-96DA-3D60D090D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09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9774F-C1B4-79DD-5CB8-0E954BCD8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030A9-7FCD-2371-4EDF-D56368CB6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BC0B2-39D3-5900-D38C-059A2E4A1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Midlands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796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of England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321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London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343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East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602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Scotland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Wales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94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West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715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East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431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Scotland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Wales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207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 West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423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 Midlands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608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 Total</a:t>
            </a:r>
            <a:r>
              <a:rPr lang="en-GB" dirty="0">
                <a:effectLst/>
              </a:rPr>
              <a:t>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4621</a:t>
            </a:r>
            <a:r>
              <a:rPr lang="en-GB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C31A6-FB96-45B3-7B31-EF8DC3491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11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F1112-11DF-C428-880F-54B16B9E3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5ABE6-4801-767E-EADE-28FEF63E9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77C72-EAE1-E6D9-E7F9-2E9AAFFE8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4196D-A0A4-6FB1-FAD6-E41968D48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37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CF7A6-751F-525B-E77F-294C81E67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8FC60-1849-769B-3E29-B1EF987B3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DD0CA-0B0D-6A7F-84D6-4002558F9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036C3-2D75-7A98-D6A7-87147CE425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6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9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6D6E9-9CBF-DD8C-92F3-A256D3753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97D2A-6625-1A8A-2850-C4D3C2A8D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23CFF-69C0-551B-7C7A-7F6CB775F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1A038-08FD-85A1-8BFB-5D45333B1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8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52EAC-F16A-2AFC-06C3-6CB7068D5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CDCF4-105F-A092-BC3E-EF651EB19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2027E-8272-5376-0005-3D663EAC7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NOW HAVE 39% OF ALL MACHINES BEING OPEARTED HAVE SOME FORM OF ELECTRONIC PAYMENT AVAILABLE.</a:t>
            </a:r>
          </a:p>
          <a:p>
            <a:endParaRPr lang="en-GB" dirty="0"/>
          </a:p>
          <a:p>
            <a:r>
              <a:rPr lang="en-GB" dirty="0"/>
              <a:t>31% OF ALL AWPS NOW ALSO HAVE APP PLAY ENABLED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13715-FF37-9D18-4440-3A5D82366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6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2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4FEB9-2A0E-8705-71E3-0D894BCD2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6F525-12D2-AC1E-BA88-707F4F002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A1F075-8826-7FFE-31A5-D64282318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7B32A-7ADD-7A5D-7787-4DB0C8CAB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15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PET CRANES ARE HAVE NUANCES IN THAT THE ARE SPLIT BY SUPPLIER AND AS SUCH THE SWAG OFFER COULD BE DISTORTING THE FIGURES</a:t>
            </a:r>
          </a:p>
          <a:p>
            <a:r>
              <a:rPr lang="en-GB" dirty="0"/>
              <a:t>ONLY 2 JUKE BOXES HAVE CARD ONLY SO NEED TO BE DISCOUNTED AS A MEASURE BUT THE APP PLAY V CARD AND CASH IS TELLING, ALBEIT THER CHARGES FOR APP PLAY HAVE SEEN A SIGNIFICANT INCREASE RECENTLY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7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THIS ONE THER IS A SIGNIFICANT OPPORUNITY FOR INCOME GROWTH ACROSS THE L&amp;T SECTOR.  </a:t>
            </a:r>
          </a:p>
          <a:p>
            <a:endParaRPr lang="en-GB" dirty="0"/>
          </a:p>
          <a:p>
            <a:r>
              <a:rPr lang="en-GB"/>
              <a:t>BARRIERS TO THIS EXANSION  ARE LOWER NETT BALANCES &amp; THE </a:t>
            </a:r>
            <a:r>
              <a:rPr lang="en-GB" dirty="0"/>
              <a:t>RECONCILLIATION OF THE APP CASH.  MOST SUPPLIERS ARE DOING THIS WITH CASH SETTLEMENTS AT THE POINT OF COLLECTION WHILE OTHERS ARE SETTLING WITH A DIRECT BANK TRANSFER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A8701-CC5B-1522-F043-A525C17AE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2F875-36C1-45DD-35AD-597AA9CC8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68D96-0616-D99E-6AB3-DC14B10A3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F554-83D1-4792-9985-38BD27B4A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7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0865" y="3758990"/>
            <a:ext cx="6263640" cy="180038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PUB SUMMIT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ARE 2026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PAYMENT METHOD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2263" y="5906688"/>
            <a:ext cx="4941770" cy="53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Simon Barff</a:t>
            </a:r>
          </a:p>
          <a:p>
            <a:r>
              <a:rPr lang="en-US" b="1" dirty="0">
                <a:solidFill>
                  <a:srgbClr val="002060"/>
                </a:solidFill>
              </a:rPr>
              <a:t>MANAGING DIRECTOR - CLMS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6BAF2-C751-3499-46A1-D022372C1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487" y="0"/>
            <a:ext cx="2144018" cy="26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BD615-7AA5-F52B-5138-9E6232D0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AB5F-5CCA-2668-4A50-8AC11AB5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47" y="327176"/>
            <a:ext cx="7627388" cy="5155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AWP</a:t>
            </a:r>
            <a:r>
              <a:rPr lang="en-GB" dirty="0"/>
              <a:t> </a:t>
            </a:r>
            <a:r>
              <a:rPr lang="en-GB" dirty="0">
                <a:solidFill>
                  <a:srgbClr val="00B0F0"/>
                </a:solidFill>
              </a:rPr>
              <a:t>APP PLAY traction – BY REGION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115F4-C25A-4866-1D78-F23CEE76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10EC96B-DD92-640C-823D-5CC79EB6F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613" y="5678086"/>
            <a:ext cx="910387" cy="1109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6D6F44-C881-29EB-33D7-A6A186BB5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702" y="2261266"/>
            <a:ext cx="2463309" cy="142545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1AC7E-951F-0947-C358-EB9D6E0E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9F8920C-5A4D-2F38-10D0-D1FD63F6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ARE PAYMENT SOLTIONS 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287546-F62D-90F1-B389-9BEB78EB5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54" y="1017752"/>
            <a:ext cx="4422174" cy="4989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2C3AAF-45AC-3F48-2EDE-129A7579B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182" y="1711259"/>
            <a:ext cx="6300400" cy="373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455EB-74CA-1BAB-AD42-AF201AFF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2C04DF-4FFE-ACC1-736D-62A3E835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01" y="1215957"/>
            <a:ext cx="9437152" cy="3856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51ADD-25B0-FBE5-2B44-CDFF65758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47" y="327176"/>
            <a:ext cx="5909983" cy="5155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AWP</a:t>
            </a:r>
            <a:r>
              <a:rPr lang="en-GB" dirty="0"/>
              <a:t> </a:t>
            </a:r>
            <a:r>
              <a:rPr lang="en-GB" dirty="0">
                <a:solidFill>
                  <a:srgbClr val="00B0F0"/>
                </a:solidFill>
              </a:rPr>
              <a:t>APP PLAY 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98124-D3E3-EE72-2119-3255D103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2ED6B4E-07EA-DAD5-2F2B-3D73B640C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613" y="5678086"/>
            <a:ext cx="910387" cy="1109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3F52A5-2DAF-46CC-A0EC-C06C478A2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922" y="1859396"/>
            <a:ext cx="5200914" cy="300963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62BCF-3D8D-31D2-32F9-F9236BD7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F01ABCB3-5393-2120-13E9-B8EE0698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ARE PAYMENT SOLTIONS REVIEW</a:t>
            </a:r>
          </a:p>
        </p:txBody>
      </p:sp>
    </p:spTree>
    <p:extLst>
      <p:ext uri="{BB962C8B-B14F-4D97-AF65-F5344CB8AC3E}">
        <p14:creationId xmlns:p14="http://schemas.microsoft.com/office/powerpoint/2010/main" val="429057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38F71-33CA-B8A1-9BE9-97FCFFC71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D2904-0851-A911-F166-76F529D35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09" y="1070353"/>
            <a:ext cx="8657461" cy="4732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88AF8-AA54-ED82-5513-6649CA11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47" y="327176"/>
            <a:ext cx="5909983" cy="5155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AWP</a:t>
            </a:r>
            <a:r>
              <a:rPr lang="en-GB" dirty="0"/>
              <a:t> </a:t>
            </a:r>
            <a:r>
              <a:rPr lang="en-GB" dirty="0">
                <a:solidFill>
                  <a:srgbClr val="00B0F0"/>
                </a:solidFill>
              </a:rPr>
              <a:t>APP PLAY 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B3E71-EE3B-32A3-DB38-AF7608F6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796353E-BADB-86FD-3A8A-3C16DECF2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613" y="5678086"/>
            <a:ext cx="910387" cy="1109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C5FEA3-B39F-952F-E704-8A74BD4E9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031" y="1846925"/>
            <a:ext cx="6467058" cy="374232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DB6EE-EEC9-C61B-C22E-DA58E1E2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44B463D-C597-C4BA-C7D4-13B87FA5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ARE PAYMENT SOLTIONS REVIEW</a:t>
            </a:r>
          </a:p>
        </p:txBody>
      </p:sp>
    </p:spTree>
    <p:extLst>
      <p:ext uri="{BB962C8B-B14F-4D97-AF65-F5344CB8AC3E}">
        <p14:creationId xmlns:p14="http://schemas.microsoft.com/office/powerpoint/2010/main" val="227886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8EEBF-6F92-6884-7FB1-10D9F9B9F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6E9207-C5F6-9ED4-A7E6-CB5C9CDA8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46" y="889775"/>
            <a:ext cx="9254069" cy="4204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B4C432-C04B-67A3-0A19-116BB25B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06" y="209950"/>
            <a:ext cx="10242455" cy="53582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AWP CARD PAYMENT - TICKET IN CASH OUT TRIAL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008C7-9AFB-36FE-82E9-1F139E19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C42C79E-D729-D8C1-FDF9-89BE89B62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613" y="5678086"/>
            <a:ext cx="910387" cy="1109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B891F-EEA2-9BA2-D3B7-D6F59D8C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55563-83C1-9E00-1777-DF34E5082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631" y="2424319"/>
            <a:ext cx="2463309" cy="1425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4567F0-6B9D-3B5E-E356-AA05D9306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48" y="5238569"/>
            <a:ext cx="10925175" cy="75723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19DA325-39E7-6E88-9B97-6B596456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ARE PAYMENT SOLTIONS REVIEW</a:t>
            </a:r>
          </a:p>
        </p:txBody>
      </p:sp>
    </p:spTree>
    <p:extLst>
      <p:ext uri="{BB962C8B-B14F-4D97-AF65-F5344CB8AC3E}">
        <p14:creationId xmlns:p14="http://schemas.microsoft.com/office/powerpoint/2010/main" val="300528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DFA77-0232-5AE2-6703-7B888D99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40DC-AA7E-0386-5687-EF52AB8C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823" y="136525"/>
            <a:ext cx="5012019" cy="9817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CARD PAYMENT </a:t>
            </a:r>
            <a:r>
              <a:rPr lang="en-GB" dirty="0" err="1">
                <a:solidFill>
                  <a:srgbClr val="FFFF00"/>
                </a:solidFill>
              </a:rPr>
              <a:t>TiCo</a:t>
            </a:r>
            <a:r>
              <a:rPr lang="en-GB" dirty="0">
                <a:solidFill>
                  <a:srgbClr val="FFFF00"/>
                </a:solidFill>
              </a:rPr>
              <a:t> Trial – 1</a:t>
            </a:r>
            <a:r>
              <a:rPr lang="en-GB" baseline="30000" dirty="0">
                <a:solidFill>
                  <a:srgbClr val="FFFF00"/>
                </a:solidFill>
              </a:rPr>
              <a:t>st</a:t>
            </a:r>
            <a:r>
              <a:rPr lang="en-GB" dirty="0">
                <a:solidFill>
                  <a:srgbClr val="FFFF00"/>
                </a:solidFill>
              </a:rPr>
              <a:t> 10 </a:t>
            </a:r>
            <a:r>
              <a:rPr lang="en-GB" dirty="0" err="1">
                <a:solidFill>
                  <a:srgbClr val="FFFF00"/>
                </a:solidFill>
              </a:rPr>
              <a:t>wks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17B16-001A-8347-510C-87AE43AE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CFEB09C-4559-BEA6-C051-E769E7369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613" y="5678086"/>
            <a:ext cx="910387" cy="1109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D33F0-5717-4489-B8B1-DF58187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9AEE7-62E1-E4CE-8BAC-4D8699363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85" y="1430928"/>
            <a:ext cx="5882067" cy="3097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26CDED-3C65-B5D8-CC58-7549E5435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85" y="260976"/>
            <a:ext cx="4944749" cy="5971735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3B60B7-F366-D5D4-4DA8-3396E426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ARE PAYMENT SOLTIONS REVIEW</a:t>
            </a:r>
          </a:p>
        </p:txBody>
      </p:sp>
    </p:spTree>
    <p:extLst>
      <p:ext uri="{BB962C8B-B14F-4D97-AF65-F5344CB8AC3E}">
        <p14:creationId xmlns:p14="http://schemas.microsoft.com/office/powerpoint/2010/main" val="146473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/>
          <a:p>
            <a:r>
              <a:rPr lang="en-US" dirty="0"/>
              <a:t>Simon Barff</a:t>
            </a:r>
          </a:p>
          <a:p>
            <a:r>
              <a:rPr lang="en-US" dirty="0"/>
              <a:t>simonbarff@clms.co.uk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045415C-B456-2822-3080-95B41466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612" y="199306"/>
            <a:ext cx="910387" cy="1109251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B14D73-DD33-F704-D594-BA7596CF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50778-75A5-D543-1452-D2E96FBA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F5B82-83A1-4083-9BCA-41ABF3100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007F1B8-A432-4EEC-157B-8772CB1069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446518" y="2207643"/>
            <a:ext cx="5889246" cy="34079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15A85-DEDA-76D0-B5CE-0A17E10F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A98E971-8492-66D3-AABC-30E01E21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613" y="5678086"/>
            <a:ext cx="910387" cy="11092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80BA7A9-C359-8ED8-DE59-6C7BAFBF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879" y="2648059"/>
            <a:ext cx="6378841" cy="10097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rgbClr val="00B0F0"/>
                </a:solidFill>
              </a:rPr>
              <a:t>PAYMENT METHOD REVIEW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D15DF-91F9-4A6C-D169-4CFE5853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87FA8A-8D78-93DD-9313-423E6D3E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ARE PAYMENT SOLTIONS REVIEW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B37DAC-A63B-4907-7EB0-A8C8D1BB2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948" y="4274843"/>
            <a:ext cx="2571750" cy="1781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1CF46F-248F-E89A-096E-48AF0A37EFA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" r="2731" b="58477"/>
          <a:stretch>
            <a:fillRect/>
          </a:stretch>
        </p:blipFill>
        <p:spPr>
          <a:xfrm>
            <a:off x="322546" y="294048"/>
            <a:ext cx="1741801" cy="1957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FE5E93-50AF-4FFB-5D11-01FD0085C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06" y="4474856"/>
            <a:ext cx="4914936" cy="1581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3206F4-AD31-4880-1BB6-968F99EA4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6120" y="268696"/>
            <a:ext cx="2800370" cy="21812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F73388-E246-D274-1421-6F5128E648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0737" y="33672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D01E4-EF78-3278-7173-37C7C541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A179-1E9A-6546-E432-EACD75DE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1" y="376239"/>
            <a:ext cx="5111750" cy="538161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EC325-6381-EF30-9712-DAEB1FCD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074" y="1269998"/>
            <a:ext cx="7439026" cy="472122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Contactless Proliferation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Delivering New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Contactless pool variance between supplier 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Regional variances on % contactless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Charges and Fees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Contactless unit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AWP app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 fees v retained app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Opportunities</a:t>
            </a:r>
          </a:p>
          <a:p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5B46E-325E-EC54-BAE1-85B44F82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FE8FA-F37B-77FB-1AB1-A12F2EEE1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424" y="5706090"/>
            <a:ext cx="914479" cy="110956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30787-80BD-5176-260C-B3CFA6E1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17C835-2873-EDCF-0517-EA242DC4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ARE PAYMENT SOLTIONS REVIEW</a:t>
            </a:r>
          </a:p>
        </p:txBody>
      </p:sp>
    </p:spTree>
    <p:extLst>
      <p:ext uri="{BB962C8B-B14F-4D97-AF65-F5344CB8AC3E}">
        <p14:creationId xmlns:p14="http://schemas.microsoft.com/office/powerpoint/2010/main" val="131380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72774E-BCBF-4B44-9E79-28E9153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8ADEF2-6A24-23EA-525D-C6834BE48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41" y="1359545"/>
            <a:ext cx="3604049" cy="46243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37AA80-5486-48B4-ECAD-4D75D95BB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348" y="3009346"/>
            <a:ext cx="3589811" cy="6720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B27FFE-1870-44DB-2BFC-16EB6D055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348" y="1359545"/>
            <a:ext cx="3579447" cy="1323905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BC36832-3431-9A38-F84E-5C4728B8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ARE PAYMENT SOLTIONS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ACF33-FC14-5BCD-0B49-9DB388456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687" y="2645913"/>
            <a:ext cx="2357981" cy="13645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B8B3DA-E8EC-D152-A285-A107810C6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22" y="2155444"/>
            <a:ext cx="2359356" cy="13656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122E33-2F3E-C709-91FC-A0FF3A8A1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6047" y="1876793"/>
            <a:ext cx="1393644" cy="8066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EE78CF7-2041-7BC3-01C8-998EB172A2E1}"/>
              </a:ext>
            </a:extLst>
          </p:cNvPr>
          <p:cNvSpPr txBox="1"/>
          <p:nvPr/>
        </p:nvSpPr>
        <p:spPr>
          <a:xfrm>
            <a:off x="505482" y="408642"/>
            <a:ext cx="985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PAYMENT METHOD REVIEW % EFT BY PRODUCT TYPE</a:t>
            </a:r>
          </a:p>
          <a:p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E69B91D-ED38-C224-D8B2-1E55B8881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2" y="1359545"/>
            <a:ext cx="3604049" cy="49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2BB3E-20D4-CC9E-8F04-C4CD1B30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D9B-0B82-C97A-7F4B-13E1432A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1AE815B-B410-AF7F-9339-B3E2BFB41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613" y="5678086"/>
            <a:ext cx="910387" cy="11092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FB0770-F47F-260F-03A3-41FDA2DF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" y="236623"/>
            <a:ext cx="6522057" cy="97481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rgbClr val="00B0F0"/>
                </a:solidFill>
              </a:rPr>
              <a:t>New Products TO PAY TO PLAY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1061B-3380-5012-37CA-ED6570CA6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6074BD-CF66-759C-F337-9D2FFB03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ARE PAYMENT SOLTIONS REVIEW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CC8BF2-B047-24E9-35E6-275E0D5A5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59" y="3724551"/>
            <a:ext cx="3852095" cy="2219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C99628-700B-14B0-FB58-86007223B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76" y="1198330"/>
            <a:ext cx="3633556" cy="2196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B09B34-B62D-3B40-925B-8F56855459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611" t="24193" r="27815" b="11830"/>
          <a:stretch>
            <a:fillRect/>
          </a:stretch>
        </p:blipFill>
        <p:spPr>
          <a:xfrm>
            <a:off x="8594634" y="1259892"/>
            <a:ext cx="2202553" cy="39506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F91CE4-51EE-C9E7-05E0-6F7B40033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938" y="1211433"/>
            <a:ext cx="3170490" cy="39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29DBA5-6C9E-28E4-2E95-1F7CC9D19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14" y="3046059"/>
            <a:ext cx="5451455" cy="302858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B559C-A177-578C-E97B-B2F4AB9E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EAG PUB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DEF7-88F8-BA6B-DE8B-B1E746A6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A logo with a letter in the middle&#10;&#10;Description automatically generated">
            <a:extLst>
              <a:ext uri="{FF2B5EF4-FFF2-40B4-BE49-F238E27FC236}">
                <a16:creationId xmlns:a16="http://schemas.microsoft.com/office/drawing/2014/main" id="{4E1D06D3-527D-064F-5A0C-121EB8138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93" y="5675375"/>
            <a:ext cx="1810555" cy="10460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0947F5B-480E-65A7-1251-91622FF5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46" y="327175"/>
            <a:ext cx="9712454" cy="56975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£ INCOME LEVELS FROM OTHER PRODUCT TYPES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8D789C-9733-966F-38CB-85CD1FB4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FEFE1-DF02-556D-201C-1500D91E1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808" y="993084"/>
            <a:ext cx="5777261" cy="1808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2A1169-B677-93FE-54CE-43A33DB55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60" y="1126278"/>
            <a:ext cx="5005250" cy="2834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8C2284-32B1-354E-E0A3-C54BDCFC1A8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1624265" y="1713373"/>
            <a:ext cx="2583440" cy="1494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397DD5-D31C-6838-3376-52CC1A75939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7056993" y="3683608"/>
            <a:ext cx="2944624" cy="17039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DEC183-C515-B588-FB4B-4BFB36A175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6993" y="1911395"/>
            <a:ext cx="1276395" cy="7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A12130B-E5F4-CCE9-3561-2479E4AD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1" y="709501"/>
            <a:ext cx="9082064" cy="54732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B559C-A177-578C-E97B-B2F4AB9E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DEF7-88F8-BA6B-DE8B-B1E746A6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AA1CB4C-E67F-E3B9-0BD6-C66FC76ED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613" y="5678086"/>
            <a:ext cx="910387" cy="11092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62D9CBC-2997-EBB9-646D-D6504F78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41" y="198956"/>
            <a:ext cx="9124209" cy="5155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DUAL PAYMENT TRANSACTIONS - POOL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AF146E-480F-6E77-5443-9EDCF5021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223" y="1794911"/>
            <a:ext cx="5889246" cy="34079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4A9CF-AD25-5302-0538-79F09118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A7AD5E-9153-C366-3AB7-08D5AF126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812" y="198956"/>
            <a:ext cx="3972644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7CB99-BB40-CA74-522F-0DDFABA80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124A00-BBFA-2580-ED58-C8956FF67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1" y="1224539"/>
            <a:ext cx="7315905" cy="44089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7E042-CE28-7138-4F74-4AB42CF7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EAG PUB SUMMIT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19109-D288-36FB-D2DE-275F973E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FCBBEEF-C761-9CD6-551C-6ADA03137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613" y="5678086"/>
            <a:ext cx="910387" cy="11092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3903C17-0A61-89DD-2034-D9345817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41" y="198956"/>
            <a:ext cx="9124209" cy="5155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DUAL PAYMENT TRANSACTIONS - POOL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2833D8-E881-A746-3054-7B7391629A8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707492" y="1393041"/>
            <a:ext cx="5889246" cy="34079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C7B3A-96E5-DC7A-8D80-B2F7D8C3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3C0EBC-E27A-10AA-4A39-AAF9F5162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335" y="1631034"/>
            <a:ext cx="3504120" cy="359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2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765FB2E-CDFD-ACED-1C3B-EA25EADF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0" y="1088144"/>
            <a:ext cx="4694327" cy="43407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EBAA4A-45E2-1F65-00AA-A157192B2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630" y="1795130"/>
            <a:ext cx="4785627" cy="4437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243744-73B7-AB3C-3647-7A19BA6C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47" y="327176"/>
            <a:ext cx="5909983" cy="5155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AWP</a:t>
            </a:r>
            <a:r>
              <a:rPr lang="en-GB" dirty="0"/>
              <a:t> </a:t>
            </a:r>
            <a:r>
              <a:rPr lang="en-GB" dirty="0">
                <a:solidFill>
                  <a:srgbClr val="00B0F0"/>
                </a:solidFill>
              </a:rPr>
              <a:t>APP PLAY 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DEF7-88F8-BA6B-DE8B-B1E746A6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0F575FF-9294-235A-1B1A-376E04AA1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1613" y="5678086"/>
            <a:ext cx="910387" cy="1109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F3DD1A-AF22-1D5C-8A7D-EB06FB58F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396" y="3280507"/>
            <a:ext cx="1830765" cy="10594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F84F50-ACB3-7FF9-E815-82A14E23E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702" y="2261266"/>
            <a:ext cx="2463309" cy="142545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044E8-BA31-7A13-1857-3EA2BE48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2026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981FE6-7D67-7C1D-2702-44055CC5F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283" y="70663"/>
            <a:ext cx="2526628" cy="1109251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4A00C55-27D6-7D69-EEEB-60B2F8F1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ARE PAYMENT SOLTIONS REVIEW</a:t>
            </a:r>
          </a:p>
        </p:txBody>
      </p:sp>
    </p:spTree>
    <p:extLst>
      <p:ext uri="{BB962C8B-B14F-4D97-AF65-F5344CB8AC3E}">
        <p14:creationId xmlns:p14="http://schemas.microsoft.com/office/powerpoint/2010/main" val="90245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purl.org/dc/elements/1.1/"/>
    <ds:schemaRef ds:uri="71af3243-3dd4-4a8d-8c0d-dd76da1f02a5"/>
    <ds:schemaRef ds:uri="http://schemas.microsoft.com/office/2006/documentManagement/types"/>
    <ds:schemaRef ds:uri="16c05727-aa75-4e4a-9b5f-8a80a116589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230e9df3-be65-4c73-a93b-d1236ebd677e"/>
    <ds:schemaRef ds:uri="http://schemas.microsoft.com/sharepoint/v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19118</TotalTime>
  <Words>497</Words>
  <Application>Microsoft Office PowerPoint</Application>
  <PresentationFormat>Widescreen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Tenorite</vt:lpstr>
      <vt:lpstr>Office Theme</vt:lpstr>
      <vt:lpstr>PUB SUMMIT ARE 2026 PAYMENT METHOD REVIEW</vt:lpstr>
      <vt:lpstr>PAYMENT METHOD REVIEW</vt:lpstr>
      <vt:lpstr>INTRODUCTION</vt:lpstr>
      <vt:lpstr>PowerPoint Presentation</vt:lpstr>
      <vt:lpstr>New Products TO PAY TO PLAY</vt:lpstr>
      <vt:lpstr>£ INCOME LEVELS FROM OTHER PRODUCT TYPES</vt:lpstr>
      <vt:lpstr>DUAL PAYMENT TRANSACTIONS - POOL</vt:lpstr>
      <vt:lpstr>DUAL PAYMENT TRANSACTIONS - POOL</vt:lpstr>
      <vt:lpstr>AWP APP PLAY traction</vt:lpstr>
      <vt:lpstr>AWP APP PLAY traction – BY REGION</vt:lpstr>
      <vt:lpstr>AWP APP PLAY traction</vt:lpstr>
      <vt:lpstr>AWP APP PLAY traction</vt:lpstr>
      <vt:lpstr>AWP CARD PAYMENT - TICKET IN CASH OUT TRIAL</vt:lpstr>
      <vt:lpstr>CARD PAYMENT TiCo Trial – 1st 10 wks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Clms market review</dc:title>
  <dc:creator>Simon Barff</dc:creator>
  <cp:lastModifiedBy>Simon</cp:lastModifiedBy>
  <cp:revision>24</cp:revision>
  <cp:lastPrinted>2023-01-12T09:21:04Z</cp:lastPrinted>
  <dcterms:created xsi:type="dcterms:W3CDTF">2023-01-04T15:53:35Z</dcterms:created>
  <dcterms:modified xsi:type="dcterms:W3CDTF">2026-04-28T07:43:46Z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